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324" r:id="rId3"/>
    <p:sldId id="299" r:id="rId4"/>
    <p:sldId id="302" r:id="rId5"/>
    <p:sldId id="323" r:id="rId6"/>
    <p:sldId id="304" r:id="rId7"/>
    <p:sldId id="316" r:id="rId8"/>
    <p:sldId id="317" r:id="rId9"/>
    <p:sldId id="306" r:id="rId10"/>
    <p:sldId id="318" r:id="rId11"/>
    <p:sldId id="319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C7D1-0028-484D-957A-D15485C7DB3D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177D-B6A0-4107-BB45-E6F7EB5C20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5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4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DFB-FFC5-4CFA-9DB2-E5BB582669A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8B36-6AC1-45CB-9D59-2572A443AA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spnet/core/mvc/models/valid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163" y="464620"/>
            <a:ext cx="10515600" cy="738788"/>
          </a:xfrm>
        </p:spPr>
        <p:txBody>
          <a:bodyPr>
            <a:normAutofit/>
          </a:bodyPr>
          <a:lstStyle/>
          <a:p>
            <a:pPr algn="ctr"/>
            <a:r>
              <a:rPr lang="da-DK" sz="3400" i="1" dirty="0" err="1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Why</a:t>
            </a:r>
            <a:r>
              <a:rPr lang="da-DK" sz="3400" i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 User </a:t>
            </a:r>
            <a:r>
              <a:rPr lang="da-DK" sz="3400" i="1" dirty="0" err="1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InputValidation</a:t>
            </a:r>
            <a:r>
              <a:rPr lang="da-DK" sz="3400" i="1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lang="en-US" sz="3400" i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8163" y="1716656"/>
            <a:ext cx="10515600" cy="291219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 Ensure 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that the incoming values are of the expected </a:t>
            </a:r>
            <a:r>
              <a:rPr lang="en-US" u="sng" dirty="0">
                <a:solidFill>
                  <a:srgbClr val="7030A0"/>
                </a:solidFill>
                <a:latin typeface="Arial Black" panose="020B0A04020102020204" pitchFamily="34" charset="0"/>
              </a:rPr>
              <a:t>data</a:t>
            </a: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u="sng" dirty="0">
                <a:solidFill>
                  <a:srgbClr val="7030A0"/>
                </a:solidFill>
                <a:latin typeface="Arial Black" panose="020B0A04020102020204" pitchFamily="34" charset="0"/>
              </a:rPr>
              <a:t>type</a:t>
            </a:r>
            <a:r>
              <a:rPr lang="en-US" sz="4000" dirty="0">
                <a:latin typeface="Century" panose="02040604050505020304" pitchFamily="18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that they are </a:t>
            </a:r>
            <a:r>
              <a:rPr lang="en-US" u="sng" dirty="0">
                <a:solidFill>
                  <a:srgbClr val="7030A0"/>
                </a:solidFill>
                <a:latin typeface="Arial Black" panose="020B0A04020102020204" pitchFamily="34" charset="0"/>
              </a:rPr>
              <a:t>within the permitted range 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and that required </a:t>
            </a:r>
            <a:r>
              <a:rPr lang="en-US" u="sng" dirty="0">
                <a:solidFill>
                  <a:srgbClr val="7030A0"/>
                </a:solidFill>
                <a:latin typeface="Arial Black" panose="020B0A04020102020204" pitchFamily="34" charset="0"/>
              </a:rPr>
              <a:t>values are present</a:t>
            </a:r>
            <a:r>
              <a:rPr lang="en-US" sz="4000" dirty="0">
                <a:latin typeface="Century" panose="02040604050505020304" pitchFamily="18" charset="0"/>
              </a:rPr>
              <a:t>. </a:t>
            </a:r>
            <a:endParaRPr lang="en-US" sz="4000" b="1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53" y="96336"/>
            <a:ext cx="8700413" cy="5300062"/>
          </a:xfrm>
          <a:prstGeom prst="rect">
            <a:avLst/>
          </a:prstGeom>
        </p:spPr>
      </p:pic>
      <p:sp>
        <p:nvSpPr>
          <p:cNvPr id="3" name="Afrundet rektangel 2"/>
          <p:cNvSpPr/>
          <p:nvPr/>
        </p:nvSpPr>
        <p:spPr>
          <a:xfrm>
            <a:off x="2855328" y="3065379"/>
            <a:ext cx="4183498" cy="2274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frundet rektangel 4"/>
          <p:cNvSpPr/>
          <p:nvPr/>
        </p:nvSpPr>
        <p:spPr>
          <a:xfrm>
            <a:off x="1985938" y="1663766"/>
            <a:ext cx="4183498" cy="2274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frundet rektangel 5"/>
          <p:cNvSpPr/>
          <p:nvPr/>
        </p:nvSpPr>
        <p:spPr>
          <a:xfrm>
            <a:off x="2905076" y="4655724"/>
            <a:ext cx="4183498" cy="2274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401" y="2831045"/>
            <a:ext cx="120245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We want to make both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Name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and 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Email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fields required. </a:t>
            </a:r>
            <a:endParaRPr lang="en-US" altLang="en-US" sz="2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If the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required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values are not provided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and the razor page is submitted we want to display required validation errors as shown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above.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To make a field, a required field, apply </a:t>
            </a: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Required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 attribute on the corresponding property of the model class.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691403" y="61591"/>
            <a:ext cx="6519245" cy="55874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 side </a:t>
            </a:r>
            <a:r>
              <a:rPr lang="en-US" sz="3200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validation</a:t>
            </a:r>
            <a:endParaRPr lang="en-US" sz="3200" b="1" i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0" y="843333"/>
            <a:ext cx="6012300" cy="18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6252" y="388503"/>
            <a:ext cx="7192411" cy="875782"/>
          </a:xfrm>
        </p:spPr>
        <p:txBody>
          <a:bodyPr/>
          <a:lstStyle/>
          <a:p>
            <a:pPr algn="ctr"/>
            <a:r>
              <a:rPr lang="da-DK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Demo2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0823" y="2089408"/>
            <a:ext cx="10515600" cy="4351338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Implement validation </a:t>
            </a:r>
            <a:endParaRPr lang="en-US" b="1" u="sng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da-DK" sz="20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Step1</a:t>
            </a:r>
            <a:r>
              <a:rPr lang="da-DK" sz="2000" b="1" i="1" dirty="0" smtClean="0">
                <a:latin typeface="Century" panose="02040604050505020304" pitchFamily="18" charset="0"/>
              </a:rPr>
              <a:t>: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Apply</a:t>
            </a:r>
            <a:r>
              <a:rPr lang="da-DK" sz="2000" b="1" i="1" dirty="0" smtClean="0">
                <a:latin typeface="Century" panose="02040604050505020304" pitchFamily="18" charset="0"/>
              </a:rPr>
              <a:t>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validation</a:t>
            </a:r>
            <a:r>
              <a:rPr lang="da-DK" sz="2000" b="1" i="1" dirty="0" smtClean="0">
                <a:latin typeface="Century" panose="02040604050505020304" pitchFamily="18" charset="0"/>
              </a:rPr>
              <a:t>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attributes</a:t>
            </a:r>
            <a:endParaRPr lang="da-DK" sz="2000" b="1" i="1" dirty="0" smtClean="0">
              <a:latin typeface="Century" panose="020406040505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da-DK" sz="2000" b="1" i="1" dirty="0">
                <a:solidFill>
                  <a:srgbClr val="7030A0"/>
                </a:solidFill>
                <a:latin typeface="Century" panose="02040604050505020304" pitchFamily="18" charset="0"/>
              </a:rPr>
              <a:t>Step2</a:t>
            </a:r>
            <a:r>
              <a:rPr lang="da-DK" sz="2000" b="1" i="1" dirty="0" smtClean="0">
                <a:latin typeface="Century" panose="02040604050505020304" pitchFamily="18" charset="0"/>
              </a:rPr>
              <a:t>: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use</a:t>
            </a:r>
            <a:r>
              <a:rPr lang="da-DK" sz="2000" b="1" i="1" dirty="0" smtClean="0">
                <a:latin typeface="Century" panose="02040604050505020304" pitchFamily="18" charset="0"/>
              </a:rPr>
              <a:t>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ModelState.IsValid</a:t>
            </a:r>
            <a:r>
              <a:rPr lang="da-DK" sz="2000" b="1" i="1" dirty="0" smtClean="0">
                <a:latin typeface="Century" panose="02040604050505020304" pitchFamily="18" charset="0"/>
              </a:rPr>
              <a:t>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property</a:t>
            </a:r>
            <a:r>
              <a:rPr lang="da-DK" sz="2000" b="1" i="1" dirty="0" smtClean="0">
                <a:latin typeface="Century" panose="02040604050505020304" pitchFamily="18" charset="0"/>
              </a:rPr>
              <a:t> to check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whether</a:t>
            </a:r>
            <a:r>
              <a:rPr lang="da-DK" sz="2000" b="1" i="1" dirty="0" smtClean="0">
                <a:latin typeface="Century" panose="02040604050505020304" pitchFamily="18" charset="0"/>
              </a:rPr>
              <a:t> the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vakidation</a:t>
            </a:r>
            <a:r>
              <a:rPr lang="da-DK" sz="2000" b="1" i="1" dirty="0" smtClean="0">
                <a:latin typeface="Century" panose="02040604050505020304" pitchFamily="18" charset="0"/>
              </a:rPr>
              <a:t>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fails</a:t>
            </a:r>
            <a:r>
              <a:rPr lang="da-DK" sz="2000" b="1" i="1" dirty="0" smtClean="0">
                <a:latin typeface="Century" panose="02040604050505020304" pitchFamily="18" charset="0"/>
              </a:rPr>
              <a:t> or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succeded</a:t>
            </a:r>
            <a:endParaRPr lang="da-DK" sz="2000" b="1" i="1" dirty="0" smtClean="0">
              <a:latin typeface="Century" panose="020406040505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da-DK" sz="2000" b="1" i="1" dirty="0">
                <a:solidFill>
                  <a:srgbClr val="7030A0"/>
                </a:solidFill>
                <a:latin typeface="Century" panose="02040604050505020304" pitchFamily="18" charset="0"/>
              </a:rPr>
              <a:t>Step3</a:t>
            </a:r>
            <a:r>
              <a:rPr lang="da-DK" sz="2000" b="1" i="1" dirty="0" smtClean="0">
                <a:latin typeface="Century" panose="02040604050505020304" pitchFamily="18" charset="0"/>
              </a:rPr>
              <a:t>: </a:t>
            </a:r>
            <a:r>
              <a:rPr lang="da-DK" sz="2000" b="1" i="1" dirty="0" err="1" smtClean="0">
                <a:latin typeface="Century" panose="02040604050505020304" pitchFamily="18" charset="0"/>
              </a:rPr>
              <a:t>use</a:t>
            </a:r>
            <a:r>
              <a:rPr lang="da-DK" sz="2000" b="1" i="1" dirty="0" smtClean="0">
                <a:latin typeface="Century" panose="02040604050505020304" pitchFamily="18" charset="0"/>
              </a:rPr>
              <a:t> asp-</a:t>
            </a:r>
            <a:r>
              <a:rPr lang="da-DK" sz="2000" b="1" i="1" dirty="0" err="1" smtClean="0">
                <a:latin typeface="Century" panose="02040604050505020304" pitchFamily="18" charset="0"/>
              </a:rPr>
              <a:t>validation</a:t>
            </a:r>
            <a:r>
              <a:rPr lang="da-DK" sz="2000" b="1" i="1" dirty="0" smtClean="0">
                <a:latin typeface="Century" panose="02040604050505020304" pitchFamily="18" charset="0"/>
              </a:rPr>
              <a:t>-for  and asp-</a:t>
            </a:r>
            <a:r>
              <a:rPr lang="da-DK" sz="2000" b="1" i="1" dirty="0" err="1" smtClean="0">
                <a:latin typeface="Century" panose="02040604050505020304" pitchFamily="18" charset="0"/>
              </a:rPr>
              <a:t>validation</a:t>
            </a:r>
            <a:r>
              <a:rPr lang="da-DK" sz="2000" b="1" i="1" dirty="0" smtClean="0">
                <a:latin typeface="Century" panose="02040604050505020304" pitchFamily="18" charset="0"/>
              </a:rPr>
              <a:t>-summary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a-DK" sz="2000" b="1" i="1" dirty="0">
              <a:latin typeface="Century" panose="020406040505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2000" b="1" i="1" dirty="0">
                <a:solidFill>
                  <a:srgbClr val="002060"/>
                </a:solidFill>
                <a:latin typeface="Century" panose="02040604050505020304" pitchFamily="18" charset="0"/>
              </a:rPr>
              <a:t>Try to </a:t>
            </a:r>
            <a:r>
              <a:rPr lang="da-DK" sz="2000" b="1" i="1" dirty="0" err="1">
                <a:solidFill>
                  <a:srgbClr val="002060"/>
                </a:solidFill>
                <a:latin typeface="Century" panose="02040604050505020304" pitchFamily="18" charset="0"/>
              </a:rPr>
              <a:t>enter</a:t>
            </a:r>
            <a:r>
              <a:rPr lang="da-DK" sz="2000" b="1" i="1" dirty="0">
                <a:solidFill>
                  <a:srgbClr val="002060"/>
                </a:solidFill>
                <a:latin typeface="Century" panose="02040604050505020304" pitchFamily="18" charset="0"/>
              </a:rPr>
              <a:t> 2 students </a:t>
            </a:r>
            <a:r>
              <a:rPr lang="da-DK" sz="2000" b="1" i="1" dirty="0" err="1">
                <a:solidFill>
                  <a:srgbClr val="002060"/>
                </a:solidFill>
                <a:latin typeface="Century" panose="02040604050505020304" pitchFamily="18" charset="0"/>
              </a:rPr>
              <a:t>having</a:t>
            </a:r>
            <a:r>
              <a:rPr lang="da-DK" sz="2000" b="1" i="1" dirty="0">
                <a:solidFill>
                  <a:srgbClr val="002060"/>
                </a:solidFill>
                <a:latin typeface="Century" panose="02040604050505020304" pitchFamily="18" charset="0"/>
              </a:rPr>
              <a:t> the same </a:t>
            </a:r>
            <a:r>
              <a:rPr lang="da-DK" sz="2000" b="1" i="1" dirty="0" err="1">
                <a:solidFill>
                  <a:srgbClr val="002060"/>
                </a:solidFill>
                <a:latin typeface="Century" panose="02040604050505020304" pitchFamily="18" charset="0"/>
              </a:rPr>
              <a:t>key</a:t>
            </a:r>
            <a:endParaRPr lang="en-US" sz="2000" b="1" i="1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4" name="Rektangel 3"/>
          <p:cNvSpPr/>
          <p:nvPr/>
        </p:nvSpPr>
        <p:spPr>
          <a:xfrm>
            <a:off x="341079" y="1313120"/>
            <a:ext cx="4620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solidFill>
                  <a:srgbClr val="7030A0"/>
                </a:solidFill>
                <a:latin typeface="Century" panose="02040604050505020304" pitchFamily="18" charset="0"/>
              </a:rPr>
              <a:t>In this demo, we are going to </a:t>
            </a:r>
            <a:r>
              <a:rPr lang="en-US" sz="2400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:</a:t>
            </a:r>
            <a:endParaRPr lang="en-US" sz="2400" b="1" i="1" u="sng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5203" y="170563"/>
            <a:ext cx="7192411" cy="875782"/>
          </a:xfrm>
        </p:spPr>
        <p:txBody>
          <a:bodyPr/>
          <a:lstStyle/>
          <a:p>
            <a:pPr algn="ctr"/>
            <a:r>
              <a:rPr lang="da-DK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Demo1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1274" y="1977235"/>
            <a:ext cx="813010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1800" b="1" i="1" u="sng" dirty="0" smtClean="0">
                <a:latin typeface="Century" panose="02040604050505020304" pitchFamily="18" charset="0"/>
              </a:rPr>
              <a:t>Download Demo1_validation</a:t>
            </a:r>
            <a:endParaRPr lang="en-US" sz="1800" b="1" i="1" u="sng" dirty="0" smtClean="0"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i="1" u="sng" dirty="0" smtClean="0">
                <a:latin typeface="Century" panose="02040604050505020304" pitchFamily="18" charset="0"/>
              </a:rPr>
              <a:t>Run the application</a:t>
            </a:r>
          </a:p>
          <a:p>
            <a:pPr>
              <a:lnSpc>
                <a:spcPct val="150000"/>
              </a:lnSpc>
            </a:pPr>
            <a:r>
              <a:rPr lang="da-DK" sz="1800" b="1" i="1" u="sng" dirty="0" err="1" smtClean="0">
                <a:latin typeface="Century" panose="02040604050505020304" pitchFamily="18" charset="0"/>
              </a:rPr>
              <a:t>Define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an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enumeration</a:t>
            </a:r>
            <a:r>
              <a:rPr lang="da-DK" sz="1800" b="1" i="1" u="sng" dirty="0" smtClean="0">
                <a:latin typeface="Century" panose="02040604050505020304" pitchFamily="18" charset="0"/>
              </a:rPr>
              <a:t>: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Section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 with the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following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options: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a-DK" sz="1800" b="1" i="1" dirty="0" smtClean="0">
                <a:latin typeface="Century" panose="02040604050505020304" pitchFamily="18" charset="0"/>
              </a:rPr>
              <a:t>IT , Business , Marketing and </a:t>
            </a:r>
            <a:r>
              <a:rPr lang="da-DK" sz="1800" b="1" i="1" dirty="0" err="1" smtClean="0">
                <a:latin typeface="Century" panose="02040604050505020304" pitchFamily="18" charset="0"/>
              </a:rPr>
              <a:t>Economy</a:t>
            </a:r>
            <a:endParaRPr lang="en-US" sz="1800" b="1" i="1" dirty="0" smtClean="0"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1800" b="1" i="1" u="sng" dirty="0" smtClean="0">
                <a:latin typeface="Century" panose="02040604050505020304" pitchFamily="18" charset="0"/>
              </a:rPr>
              <a:t>Now, the student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belongs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to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one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of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these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sections</a:t>
            </a:r>
            <a:r>
              <a:rPr lang="da-DK" sz="1800" b="1" i="1" u="sng" dirty="0" smtClean="0">
                <a:latin typeface="Century" panose="020406040505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a-DK" sz="1800" b="1" i="1" u="sng" dirty="0" err="1" smtClean="0">
                <a:latin typeface="Century" panose="02040604050505020304" pitchFamily="18" charset="0"/>
              </a:rPr>
              <a:t>Use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the Select element to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select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one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option from the list of options</a:t>
            </a:r>
            <a:endParaRPr lang="en-US" sz="1800" b="1" i="1" u="sng" dirty="0" smtClean="0"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i="1" u="sng" dirty="0" smtClean="0">
                <a:latin typeface="Century" panose="02040604050505020304" pitchFamily="18" charset="0"/>
              </a:rPr>
              <a:t>Try to create some students?  Can you add 2 students?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da-DK" sz="1800" b="1" i="1" u="sng" dirty="0" err="1" smtClean="0">
                <a:latin typeface="Century" panose="02040604050505020304" pitchFamily="18" charset="0"/>
              </a:rPr>
              <a:t>Implement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</a:t>
            </a:r>
            <a:r>
              <a:rPr lang="da-DK" sz="1800" b="1" i="1" u="sng" dirty="0" err="1" smtClean="0">
                <a:latin typeface="Century" panose="02040604050505020304" pitchFamily="18" charset="0"/>
              </a:rPr>
              <a:t>Singelton</a:t>
            </a:r>
            <a:r>
              <a:rPr lang="da-DK" sz="1800" b="1" i="1" u="sng" dirty="0" smtClean="0">
                <a:latin typeface="Century" panose="02040604050505020304" pitchFamily="18" charset="0"/>
              </a:rPr>
              <a:t> design pattern.</a:t>
            </a:r>
            <a:endParaRPr lang="en-US" sz="1800" b="1" i="1" u="sng" dirty="0" smtClean="0">
              <a:latin typeface="Century" panose="02040604050505020304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74749" y="1213626"/>
            <a:ext cx="3398687" cy="453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u="sng" dirty="0">
                <a:solidFill>
                  <a:srgbClr val="7030A0"/>
                </a:solidFill>
                <a:latin typeface="Century" panose="02040604050505020304" pitchFamily="18" charset="0"/>
              </a:rPr>
              <a:t>In this demo, we are going to </a:t>
            </a:r>
            <a:r>
              <a:rPr lang="en-US" b="1" i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:</a:t>
            </a:r>
            <a:endParaRPr lang="en-US" b="1" i="1" u="sng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4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107" y="445669"/>
            <a:ext cx="10515600" cy="738788"/>
          </a:xfrm>
        </p:spPr>
        <p:txBody>
          <a:bodyPr>
            <a:normAutofit/>
          </a:bodyPr>
          <a:lstStyle/>
          <a:p>
            <a:pPr algn="ctr"/>
            <a:r>
              <a:rPr lang="da-DK" sz="3600" b="1" i="1" dirty="0" err="1" smtClean="0">
                <a:solidFill>
                  <a:srgbClr val="7030A0"/>
                </a:solidFill>
                <a:latin typeface="Century" panose="02040604050505020304" pitchFamily="18" charset="0"/>
                <a:ea typeface="+mn-ea"/>
                <a:cs typeface="+mn-cs"/>
              </a:rPr>
              <a:t>Where</a:t>
            </a:r>
            <a:r>
              <a:rPr lang="da-DK" sz="3600" b="1" i="1" dirty="0" smtClean="0">
                <a:solidFill>
                  <a:srgbClr val="7030A0"/>
                </a:solidFill>
                <a:latin typeface="Century" panose="02040604050505020304" pitchFamily="18" charset="0"/>
                <a:ea typeface="+mn-ea"/>
                <a:cs typeface="+mn-cs"/>
              </a:rPr>
              <a:t>  </a:t>
            </a:r>
            <a:r>
              <a:rPr lang="da-DK" sz="3600" b="1" i="1" dirty="0" err="1" smtClean="0">
                <a:solidFill>
                  <a:srgbClr val="7030A0"/>
                </a:solidFill>
                <a:latin typeface="Century" panose="02040604050505020304" pitchFamily="18" charset="0"/>
                <a:ea typeface="+mn-ea"/>
                <a:cs typeface="+mn-cs"/>
              </a:rPr>
              <a:t>validate</a:t>
            </a:r>
            <a:r>
              <a:rPr lang="da-DK" sz="3600" b="1" i="1" dirty="0" smtClean="0">
                <a:solidFill>
                  <a:srgbClr val="7030A0"/>
                </a:solidFill>
                <a:latin typeface="Century" panose="02040604050505020304" pitchFamily="18" charset="0"/>
                <a:ea typeface="+mn-ea"/>
                <a:cs typeface="+mn-cs"/>
              </a:rPr>
              <a:t>?</a:t>
            </a:r>
            <a:endParaRPr lang="en-US" sz="3600" b="1" i="1" dirty="0">
              <a:solidFill>
                <a:srgbClr val="7030A0"/>
              </a:solidFill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4400" y="1246049"/>
            <a:ext cx="11262202" cy="49889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O</a:t>
            </a:r>
            <a:r>
              <a:rPr lang="en-US" sz="3400" b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n </a:t>
            </a:r>
            <a:r>
              <a:rPr lang="en-US" sz="34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the </a:t>
            </a:r>
            <a:r>
              <a:rPr lang="en-US" sz="3400" b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browser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Using client-side script or the browser's in-built data type validation</a:t>
            </a:r>
          </a:p>
          <a:p>
            <a:pPr algn="just">
              <a:lnSpc>
                <a:spcPct val="150000"/>
              </a:lnSpc>
            </a:pPr>
            <a:r>
              <a:rPr lang="en-US" sz="3400" b="1" u="sng" dirty="0" smtClean="0">
                <a:solidFill>
                  <a:srgbClr val="7030A0"/>
                </a:solidFill>
                <a:latin typeface="Century" panose="02040604050505020304" pitchFamily="18" charset="0"/>
              </a:rPr>
              <a:t>On </a:t>
            </a:r>
            <a:r>
              <a:rPr lang="en-US" sz="34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the server</a:t>
            </a:r>
            <a:r>
              <a:rPr lang="en-US" sz="3400" dirty="0">
                <a:latin typeface="Century" panose="02040604050505020304" pitchFamily="18" charset="0"/>
              </a:rPr>
              <a:t>. </a:t>
            </a:r>
            <a:endParaRPr lang="en-US" sz="3400" dirty="0" smtClean="0">
              <a:latin typeface="Century" panose="020406040505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Razor Pages supports </a:t>
            </a:r>
            <a:r>
              <a:rPr lang="en-US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a robust validation framework 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that works against inbound model properties on the client-side and on the server.</a:t>
            </a:r>
          </a:p>
        </p:txBody>
      </p:sp>
    </p:spTree>
    <p:extLst>
      <p:ext uri="{BB962C8B-B14F-4D97-AF65-F5344CB8AC3E}">
        <p14:creationId xmlns:p14="http://schemas.microsoft.com/office/powerpoint/2010/main" val="17487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4117" y="38215"/>
            <a:ext cx="10515600" cy="653507"/>
          </a:xfrm>
        </p:spPr>
        <p:txBody>
          <a:bodyPr>
            <a:normAutofit fontScale="90000"/>
          </a:bodyPr>
          <a:lstStyle/>
          <a:p>
            <a:r>
              <a:rPr lang="en-US" altLang="en-US" sz="4900" b="1" i="1" dirty="0" err="1">
                <a:solidFill>
                  <a:srgbClr val="7030A0"/>
                </a:solidFill>
                <a:latin typeface="Century" panose="02040604050505020304" pitchFamily="18" charset="0"/>
              </a:rPr>
              <a:t>DataAnnotation</a:t>
            </a:r>
            <a:r>
              <a:rPr lang="en-US" altLang="en-US" sz="4900" b="1" i="1" dirty="0">
                <a:solidFill>
                  <a:srgbClr val="7030A0"/>
                </a:solidFill>
                <a:latin typeface="Century" panose="02040604050505020304" pitchFamily="18" charset="0"/>
              </a:rPr>
              <a:t> Attributes</a:t>
            </a:r>
            <a:r>
              <a:rPr lang="en-US" altLang="en-US" dirty="0">
                <a:solidFill>
                  <a:srgbClr val="004867"/>
                </a:solidFill>
                <a:latin typeface="Roboto"/>
              </a:rPr>
              <a:t> 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399223"/>
            <a:ext cx="280846" cy="120414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" rIns="91440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dirty="0">
              <a:solidFill>
                <a:srgbClr val="004867"/>
              </a:solidFill>
              <a:latin typeface="Roboto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004867"/>
              </a:solidFill>
              <a:effectLst/>
              <a:latin typeface="Roboto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17941" y="852808"/>
            <a:ext cx="11489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 Black" panose="020B0A04020102020204" pitchFamily="34" charset="0"/>
              </a:rPr>
              <a:t>The primary building block of the validation framework is a set of </a:t>
            </a:r>
            <a:r>
              <a:rPr lang="en-US" altLang="en-US" sz="2400" u="sng" dirty="0" smtClean="0">
                <a:latin typeface="Arial Black" panose="020B0A04020102020204" pitchFamily="34" charset="0"/>
              </a:rPr>
              <a:t>attributes</a:t>
            </a:r>
            <a:r>
              <a:rPr lang="en-US" altLang="en-US" sz="2400" dirty="0" smtClean="0">
                <a:latin typeface="Arial Black" panose="020B0A0402010202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smtClean="0">
                <a:latin typeface="Arial Black" panose="020B0A04020102020204" pitchFamily="34" charset="0"/>
              </a:rPr>
              <a:t>Most </a:t>
            </a:r>
            <a:r>
              <a:rPr lang="en-US" altLang="en-US" sz="2400" dirty="0">
                <a:latin typeface="Arial Black" panose="020B0A04020102020204" pitchFamily="34" charset="0"/>
              </a:rPr>
              <a:t>of these attributes </a:t>
            </a:r>
            <a:r>
              <a:rPr lang="en-US" altLang="en-US" sz="2400" dirty="0" smtClean="0">
                <a:latin typeface="Arial Black" panose="020B0A04020102020204" pitchFamily="34" charset="0"/>
              </a:rPr>
              <a:t>reside in the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System.ComponentModel.DataAnnotations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2400" dirty="0" smtClean="0">
                <a:latin typeface="Arial Black" panose="020B0A04020102020204" pitchFamily="34" charset="0"/>
              </a:rPr>
              <a:t>namespace that resides in</a:t>
            </a:r>
            <a:r>
              <a:rPr lang="en-US" altLang="en-US" sz="2400" dirty="0">
                <a:latin typeface="Arial Black" panose="020B0A04020102020204" pitchFamily="34" charset="0"/>
              </a:rPr>
              <a:t> 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Microsoft.AspNetCore.Mvc.Data</a:t>
            </a:r>
            <a: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Annotations </a:t>
            </a:r>
            <a:r>
              <a:rPr lang="en-US" altLang="en-US" sz="2400" dirty="0" err="1" smtClean="0">
                <a:latin typeface="Arial Black" panose="020B0A04020102020204" pitchFamily="34" charset="0"/>
              </a:rPr>
              <a:t>NuGet</a:t>
            </a:r>
            <a:r>
              <a:rPr lang="en-US" altLang="en-US" sz="2400" dirty="0" smtClean="0">
                <a:latin typeface="Arial Black" panose="020B0A04020102020204" pitchFamily="34" charset="0"/>
              </a:rPr>
              <a:t> package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nuget package manager in visual studio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38" y="3399223"/>
            <a:ext cx="5983872" cy="31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838" y="1809847"/>
            <a:ext cx="4993666" cy="3238261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92526" y="474096"/>
            <a:ext cx="8158927" cy="653507"/>
          </a:xfrm>
        </p:spPr>
        <p:txBody>
          <a:bodyPr>
            <a:normAutofit fontScale="90000"/>
          </a:bodyPr>
          <a:lstStyle/>
          <a:p>
            <a:r>
              <a:rPr lang="en-US" altLang="en-US" sz="4900" b="1" i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Built-in Validation Attributes</a:t>
            </a:r>
            <a:r>
              <a:rPr lang="en-US" altLang="en-US" dirty="0">
                <a:solidFill>
                  <a:srgbClr val="004867"/>
                </a:solidFill>
                <a:latin typeface="Roboto"/>
              </a:rPr>
              <a:t> </a:t>
            </a:r>
            <a:endParaRPr lang="en-US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26" y="1558743"/>
            <a:ext cx="3745151" cy="36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2564" y="132975"/>
            <a:ext cx="6519245" cy="55874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Server side </a:t>
            </a:r>
            <a:r>
              <a:rPr lang="en-US" sz="3200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validation</a:t>
            </a:r>
            <a:endParaRPr lang="en-US" sz="3200" b="1" i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28862" y="801927"/>
            <a:ext cx="96574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erver-side validation </a:t>
            </a:r>
            <a:r>
              <a:rPr lang="en-US" sz="20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is included as part of the ASP.NET Core validation framework. </a:t>
            </a:r>
          </a:p>
          <a:p>
            <a:pPr>
              <a:lnSpc>
                <a:spcPct val="150000"/>
              </a:lnSpc>
            </a:pPr>
            <a:endParaRPr lang="en-US" sz="2000" b="0" dirty="0" smtClean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Once property values have been bound, the framework looks for all validation attributes on those properties and 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executes them</a:t>
            </a:r>
            <a:r>
              <a:rPr lang="en-US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en-US" sz="2000" dirty="0" smtClean="0">
              <a:solidFill>
                <a:srgbClr val="333333"/>
              </a:solidFill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Any failures result in an entry being added to a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000" b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Arial Black" panose="020B0A04020102020204" pitchFamily="34" charset="0"/>
              </a:rPr>
              <a:t>ModelStateDictionary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- a dictionary-like structure where validation errors are stored. </a:t>
            </a:r>
            <a:endParaRPr lang="en-US" altLang="en-US" sz="2000" dirty="0" smtClean="0">
              <a:solidFill>
                <a:srgbClr val="002060"/>
              </a:solidFill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en-US" sz="2000" dirty="0" smtClean="0">
              <a:solidFill>
                <a:srgbClr val="333333"/>
              </a:solidFill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This 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is made available in the </a:t>
            </a:r>
            <a:r>
              <a:rPr lang="en-US" altLang="en-US" sz="2000" dirty="0" err="1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PageModel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class via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000" b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Arial Black" panose="020B0A04020102020204" pitchFamily="34" charset="0"/>
              </a:rPr>
              <a:t>ModelState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which has a property named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000" b="0" u="none" strike="noStrike" cap="none" normalizeH="0" baseline="0" dirty="0" err="1" smtClean="0">
                <a:ln>
                  <a:noFill/>
                </a:ln>
                <a:solidFill>
                  <a:srgbClr val="C7254E"/>
                </a:solidFill>
                <a:effectLst/>
                <a:latin typeface="Arial Black" panose="020B0A04020102020204" pitchFamily="34" charset="0"/>
              </a:rPr>
              <a:t>IsValid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that returns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rgbClr val="C7254E"/>
                </a:solidFill>
                <a:effectLst/>
                <a:latin typeface="Arial Black" panose="020B0A04020102020204" pitchFamily="34" charset="0"/>
              </a:rPr>
              <a:t>false</a:t>
            </a:r>
            <a:r>
              <a:rPr lang="en-US" altLang="en-US" sz="20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20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if any of the validation tests fail</a:t>
            </a:r>
            <a:r>
              <a:rPr kumimoji="0" lang="en-US" altLang="en-US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.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44" y="802254"/>
            <a:ext cx="9122193" cy="52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085" y="786477"/>
            <a:ext cx="8486708" cy="50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63" y="1259680"/>
            <a:ext cx="6320776" cy="2149643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4274" y="3752844"/>
            <a:ext cx="11740847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Check that the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PageModel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passes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D112B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model validation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D112B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using the </a:t>
            </a:r>
            <a:r>
              <a:rPr lang="en-US" altLang="en-US" dirty="0" err="1">
                <a:solidFill>
                  <a:srgbClr val="FF0000"/>
                </a:solidFill>
                <a:latin typeface="Arial Black" panose="020B0A04020102020204" pitchFamily="34" charset="0"/>
              </a:rPr>
              <a:t>ModelState.IsValid</a:t>
            </a:r>
            <a:r>
              <a:rPr lang="en-US" altLang="en-US" dirty="0">
                <a:solidFill>
                  <a:srgbClr val="0D112B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property</a:t>
            </a:r>
            <a:r>
              <a:rPr lang="en-US" alt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If the </a:t>
            </a:r>
            <a:r>
              <a:rPr lang="en-US" alt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PageModel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passes model validation , add the model Event object  to the list  and </a:t>
            </a:r>
            <a:r>
              <a:rPr lang="en-US" alt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redirect the user  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to the Index Razor page using the </a:t>
            </a:r>
            <a:r>
              <a:rPr lang="en-US" altLang="en-US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RedirectToPage</a:t>
            </a:r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() 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method</a:t>
            </a:r>
            <a:r>
              <a:rPr lang="en-US" alt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 Otherwise 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, re-display the form using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D112B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Page(). 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Data will still be there, </a:t>
            </a:r>
            <a:r>
              <a:rPr lang="en-US" alt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usefull</a:t>
            </a:r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when editing 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92" y="0"/>
            <a:ext cx="6123897" cy="13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11781</TotalTime>
  <Words>463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Cambria</vt:lpstr>
      <vt:lpstr>Centaur</vt:lpstr>
      <vt:lpstr>Century</vt:lpstr>
      <vt:lpstr>Open Sans</vt:lpstr>
      <vt:lpstr>Roboto</vt:lpstr>
      <vt:lpstr>Wingdings</vt:lpstr>
      <vt:lpstr>Office-tema</vt:lpstr>
      <vt:lpstr>Why User InputValidation?</vt:lpstr>
      <vt:lpstr>Demo1</vt:lpstr>
      <vt:lpstr>Where  validate?</vt:lpstr>
      <vt:lpstr>DataAnnotation Attributes </vt:lpstr>
      <vt:lpstr>Built-in Validation Attributes </vt:lpstr>
      <vt:lpstr>Server side validation</vt:lpstr>
      <vt:lpstr>PowerPoint-præsentation</vt:lpstr>
      <vt:lpstr>PowerPoint-præsentation</vt:lpstr>
      <vt:lpstr>PowerPoint-præsentation</vt:lpstr>
      <vt:lpstr>PowerPoint-præsentation</vt:lpstr>
      <vt:lpstr>Server side validation</vt:lpstr>
      <vt:lpstr>Demo2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EASJ</dc:creator>
  <cp:lastModifiedBy>EASJ</cp:lastModifiedBy>
  <cp:revision>91</cp:revision>
  <dcterms:created xsi:type="dcterms:W3CDTF">2020-09-17T19:24:14Z</dcterms:created>
  <dcterms:modified xsi:type="dcterms:W3CDTF">2020-10-22T21:30:35Z</dcterms:modified>
</cp:coreProperties>
</file>